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3"/>
  </p:notesMasterIdLst>
  <p:sldIdLst>
    <p:sldId id="256" r:id="rId2"/>
    <p:sldId id="286" r:id="rId3"/>
    <p:sldId id="291" r:id="rId4"/>
    <p:sldId id="267" r:id="rId5"/>
    <p:sldId id="287" r:id="rId6"/>
    <p:sldId id="292" r:id="rId7"/>
    <p:sldId id="293" r:id="rId8"/>
    <p:sldId id="294" r:id="rId9"/>
    <p:sldId id="295" r:id="rId10"/>
    <p:sldId id="296" r:id="rId11"/>
    <p:sldId id="297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65F"/>
    <a:srgbClr val="5B9BD5"/>
    <a:srgbClr val="0073BD"/>
    <a:srgbClr val="62919B"/>
    <a:srgbClr val="B4D468"/>
    <a:srgbClr val="F4F4F4"/>
    <a:srgbClr val="F3F3F3"/>
    <a:srgbClr val="005D96"/>
    <a:srgbClr val="02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85474" autoAdjust="0"/>
  </p:normalViewPr>
  <p:slideViewPr>
    <p:cSldViewPr snapToGrid="0" showGuides="1">
      <p:cViewPr>
        <p:scale>
          <a:sx n="88" d="100"/>
          <a:sy n="88" d="100"/>
        </p:scale>
        <p:origin x="632" y="34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894C6DD-5DCC-42AB-A089-94C2C57ACF2E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DD58FEC-BE23-45A9-A8FB-3CE46A9322A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72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278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438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968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solidFill>
                  <a:srgbClr val="FF0000"/>
                </a:solidFill>
              </a:rPr>
              <a:t>הסיבה של שדרוג המערכת הקיימת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209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>
                <a:solidFill>
                  <a:srgbClr val="FF0000"/>
                </a:solidFill>
              </a:rPr>
              <a:t>סוגי משתמשים שונים והרשאות השונות </a:t>
            </a:r>
            <a:r>
              <a:rPr lang="he-IL" dirty="0" err="1">
                <a:solidFill>
                  <a:srgbClr val="FF0000"/>
                </a:solidFill>
              </a:rPr>
              <a:t>בינהן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66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מושגים שאנחנו לוקחים בחשבון שאתם לא מכירים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099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r>
              <a:rPr lang="he-IL" dirty="0">
                <a:solidFill>
                  <a:srgbClr val="FF0000"/>
                </a:solidFill>
              </a:rPr>
              <a:t>איך תהליך הבדיקות </a:t>
            </a:r>
            <a:r>
              <a:rPr lang="he-IL" dirty="0" err="1">
                <a:solidFill>
                  <a:srgbClr val="FF0000"/>
                </a:solidFill>
              </a:rPr>
              <a:t>מתבבע</a:t>
            </a:r>
            <a:r>
              <a:rPr lang="he-IL" dirty="0">
                <a:solidFill>
                  <a:srgbClr val="FF0000"/>
                </a:solidFill>
              </a:rPr>
              <a:t> ברמת המאקרו שלו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565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r>
              <a:rPr lang="he-IL" dirty="0">
                <a:solidFill>
                  <a:srgbClr val="FF0000"/>
                </a:solidFill>
              </a:rPr>
              <a:t>לוז תאריכים לתהליך בדיקות המוצר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692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r>
              <a:rPr lang="he-IL" dirty="0">
                <a:solidFill>
                  <a:srgbClr val="FF0000"/>
                </a:solidFill>
              </a:rPr>
              <a:t>קריטריון כניסה ויציאה ברמת כללית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56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r>
              <a:rPr lang="he-IL" dirty="0">
                <a:solidFill>
                  <a:srgbClr val="FF0000"/>
                </a:solidFill>
              </a:rPr>
              <a:t>תזכור של כל הבדיקות שיבדקו ומה לא ייבדק.</a:t>
            </a:r>
          </a:p>
          <a:p>
            <a:r>
              <a:rPr lang="he-IL" dirty="0">
                <a:solidFill>
                  <a:srgbClr val="FF0000"/>
                </a:solidFill>
              </a:rPr>
              <a:t>הבדיקות מחולקות להתחלה, אמצע וסוף תהליך הבדיקות.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171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solidFill>
                <a:srgbClr val="FF0000"/>
              </a:solidFill>
            </a:endParaRPr>
          </a:p>
          <a:p>
            <a:r>
              <a:rPr lang="he-IL" dirty="0">
                <a:solidFill>
                  <a:srgbClr val="FF0000"/>
                </a:solidFill>
              </a:rPr>
              <a:t>צרכים שלנו לפרויקט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58FEC-BE23-45A9-A8FB-3CE46A9322AA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911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11D989-C00D-4D58-A556-02B8F5F6C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9D70034-D95F-4FD0-A60A-F4F3F54BA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6F0F91-7CCF-4288-A359-7E0D7B13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EEADAE-33CA-467E-8EA0-F4364941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02D8F3-9AB6-443E-A315-FACDEED4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78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F2B05A-36BF-46D6-99EA-DAFB4AC1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EBAA97E-0DA8-463A-8A32-E6708C39F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FEB2F8-2379-42FF-8314-CC9376E3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621432C-9292-4F86-B6DF-F71D0FF3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8003CA9-73DC-4DB7-97DC-188EE8B8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9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D621CDF-1ACB-4D98-94D4-461746499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B053569-D0DB-478D-AF9F-EAE588B83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9581CCE-1605-4B3E-A743-95111FC2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9C61E3-F52D-4FB7-BDCF-47BC1C4C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DE5EE62-E536-4034-A18B-5E8D128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5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8C75D-E286-4865-A148-3FA01B2B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9D3177-FA25-4132-A519-BFA2CCA4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6E59A51-C5EE-4B42-9E94-EA02582A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197BE3-73C3-42F0-A6B6-FE88D119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60D223-9457-45A6-B1E9-1E853052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54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FC63F4-8149-4301-B78C-2AB4FF6E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2A431DE-FC5C-4CC5-96AB-886256883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4E72C79-8B25-4999-B583-71B165A1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3812C38-0EC5-49AE-AB63-9DBD876C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6705B2-6412-4200-8C3F-CE6D1E95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9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7E5DFA-D869-4881-AD00-70F3CEA5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7455DF-BDD4-4C37-8C8D-081523F42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236F3E0-C9F7-4ADC-9A4F-17C68CBDC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16D62FF-A486-4164-A9CE-93E5B25E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277FCF2-F297-4FCC-A7B9-F44316CA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7C8E81C-BA50-4F0C-9AF3-B0D58773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793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770E3A-F959-404D-AF7D-8A8E3215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57BBAB-48C7-42AE-B250-B414640F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BB9FB68-45AF-4272-B6D2-3E7238E8E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8A238E7-6781-482C-AF21-36897E5DF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DC1F1CB-A6E0-4517-9670-D1561872C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B324009-DFD7-48F3-8D46-2DD20F66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62A6E-806C-4682-8AA3-5BD819A8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7101692-D30A-42B9-8FF5-4FD95DB7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01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C63A1A-DE0C-46FB-885A-367821BE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242EC4A-78F6-409C-B1EB-CAEC23A6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852BF5D-A42D-40AE-9F5C-2B204D28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2267C5-4439-445B-8EB3-7786546A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56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0709491-F99B-4C11-BA4E-C029D42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5037478-B282-4577-ABA1-23490859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6099A6B-E8C3-4E56-9DF3-9E465EDC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5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937FB1-2099-45FB-88D7-2A7FB6B1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E7F104-F6AF-45E1-B08C-623319F2B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3347852-318F-4916-A2EA-197266D45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FA34606-47A1-4508-9D6F-AFB5FF08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2326BF1-FC4E-4B23-966F-A4D8D081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3CAB5C0-8CB0-4AD5-84C7-C389286B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09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0012B1-B6C9-4AE9-966C-8FB48F8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E188F6B-CDA9-48D7-86BD-6B7D9222B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DC7CFE9-211B-417B-A91F-68F82FF86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08CCE43-8C8C-4178-8E78-874DA29D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D4D676A-78E6-4474-A305-69B0AA05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7E56C7D-3DE6-4A52-9DE6-4E33DC31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1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1ACAA01-BCD2-4469-87E9-A300436A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9325453-32D1-46DD-98B8-D901BF5B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707BC9-F452-4AF7-A0FD-10EC626E8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D1803-0B1A-4F52-AE3A-6157C8244959}" type="datetimeFigureOut">
              <a:rPr lang="he-IL" smtClean="0"/>
              <a:t>י"ג.אייר.תשפ"ב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9F04D3-91F3-4DC8-81CD-2192CDCF7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CE364C-7E23-4F3B-BC97-93AF18676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12E59-4157-436F-9872-B44E6CF7FB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485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7BDA7631-92C1-41DD-864E-8FDF43342A97}"/>
              </a:ext>
            </a:extLst>
          </p:cNvPr>
          <p:cNvSpPr/>
          <p:nvPr/>
        </p:nvSpPr>
        <p:spPr>
          <a:xfrm>
            <a:off x="0" y="3429000"/>
            <a:ext cx="12191996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he-IL" sz="2000" dirty="0"/>
              <a:t>ראש צוות הבדיקות: יוגב אריה בעל ניסיון של 5 שנים בתחום. </a:t>
            </a:r>
          </a:p>
          <a:p>
            <a:pPr marL="0" algn="ctr" defTabSz="914400" rtl="0" eaLnBrk="1" latinLnBrk="0" hangingPunct="1"/>
            <a:r>
              <a:rPr lang="he-IL" sz="2000" dirty="0"/>
              <a:t>צוות הבודקים: אלון הירש, אלון מליחי ואופק נחום.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7F15747-DF7D-423E-8336-8A6D9F8E5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591" y="3837653"/>
            <a:ext cx="9426806" cy="719122"/>
          </a:xfrm>
        </p:spPr>
        <p:txBody>
          <a:bodyPr>
            <a:normAutofit/>
          </a:bodyPr>
          <a:lstStyle/>
          <a:p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פרויקט בדיקות תוכנת - ניהול מחסן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B0E1E403-2D3D-451D-8026-220699299E92}"/>
              </a:ext>
            </a:extLst>
          </p:cNvPr>
          <p:cNvSpPr txBox="1">
            <a:spLocks/>
          </p:cNvSpPr>
          <p:nvPr/>
        </p:nvSpPr>
        <p:spPr>
          <a:xfrm>
            <a:off x="713289" y="3731636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" name="כותרת משנה 2">
            <a:extLst>
              <a:ext uri="{FF2B5EF4-FFF2-40B4-BE49-F238E27FC236}">
                <a16:creationId xmlns:a16="http://schemas.microsoft.com/office/drawing/2014/main" id="{57F15747-DF7D-423E-8336-8A6D9F8E5C1F}"/>
              </a:ext>
            </a:extLst>
          </p:cNvPr>
          <p:cNvSpPr txBox="1">
            <a:spLocks/>
          </p:cNvSpPr>
          <p:nvPr/>
        </p:nvSpPr>
        <p:spPr>
          <a:xfrm>
            <a:off x="-645498" y="6176777"/>
            <a:ext cx="3610702" cy="7079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32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מאי 2022</a:t>
            </a: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90A6712-72F4-5CF6-0334-D7A94421B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13863" r="14908" b="11274"/>
          <a:stretch/>
        </p:blipFill>
        <p:spPr>
          <a:xfrm>
            <a:off x="1244187" y="1"/>
            <a:ext cx="3473583" cy="3402272"/>
          </a:xfrm>
          <a:prstGeom prst="rect">
            <a:avLst/>
          </a:prstGeom>
        </p:spPr>
      </p:pic>
      <p:pic>
        <p:nvPicPr>
          <p:cNvPr id="30" name="תמונה 29" descr="חבילות וציוד לטיפול בחומרים מחסן">
            <a:extLst>
              <a:ext uri="{FF2B5EF4-FFF2-40B4-BE49-F238E27FC236}">
                <a16:creationId xmlns:a16="http://schemas.microsoft.com/office/drawing/2014/main" id="{8973C8F8-88DE-11C5-F07C-3F50EFF27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04" y="190548"/>
            <a:ext cx="4780659" cy="29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ניהול סיכונים</a:t>
            </a:r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3740" y="2633173"/>
            <a:ext cx="3299396" cy="42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endParaRPr lang="he-IL" dirty="0"/>
          </a:p>
          <a:p>
            <a:pPr algn="l"/>
            <a:endParaRPr lang="he-IL" dirty="0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1023425"/>
            <a:ext cx="2710375" cy="2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-1" y="122915"/>
            <a:ext cx="12191999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534A8E-093C-D172-2865-4E5B0814CCC7}"/>
              </a:ext>
            </a:extLst>
          </p:cNvPr>
          <p:cNvSpPr txBox="1"/>
          <p:nvPr/>
        </p:nvSpPr>
        <p:spPr>
          <a:xfrm>
            <a:off x="6096000" y="1928514"/>
            <a:ext cx="31332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 </a:t>
            </a:r>
          </a:p>
        </p:txBody>
      </p:sp>
      <p:graphicFrame>
        <p:nvGraphicFramePr>
          <p:cNvPr id="2" name="טבלה 2">
            <a:extLst>
              <a:ext uri="{FF2B5EF4-FFF2-40B4-BE49-F238E27FC236}">
                <a16:creationId xmlns:a16="http://schemas.microsoft.com/office/drawing/2014/main" id="{BB3BE8A1-2755-3A96-805A-1C08B3FB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51701"/>
              </p:ext>
            </p:extLst>
          </p:nvPr>
        </p:nvGraphicFramePr>
        <p:xfrm>
          <a:off x="-2" y="1447800"/>
          <a:ext cx="12192000" cy="5410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423300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689358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54010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24850121"/>
                    </a:ext>
                  </a:extLst>
                </a:gridCol>
              </a:tblGrid>
              <a:tr h="135255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חומרה</a:t>
                      </a:r>
                    </a:p>
                    <a:p>
                      <a:pPr algn="ctr" rtl="1"/>
                      <a:r>
                        <a:rPr lang="en-US" sz="2000" dirty="0"/>
                        <a:t>X </a:t>
                      </a:r>
                      <a:r>
                        <a:rPr lang="he-IL" sz="2000" dirty="0"/>
                        <a:t> </a:t>
                      </a:r>
                    </a:p>
                    <a:p>
                      <a:pPr algn="ctr" rtl="1"/>
                      <a:r>
                        <a:rPr lang="he-IL" sz="2000" dirty="0">
                          <a:solidFill>
                            <a:schemeClr val="tx1"/>
                          </a:solidFill>
                        </a:rPr>
                        <a:t>הסתברות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נמוכה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בינונית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חמורה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00508"/>
                  </a:ext>
                </a:extLst>
              </a:tr>
              <a:tr h="135255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/>
                        <a:t>נמוכה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קונפליקט אישי בין חברי צוות הבודקים.</a:t>
                      </a:r>
                    </a:p>
                    <a:p>
                      <a:pPr marL="0" algn="ctr" defTabSz="914400" rtl="1" eaLnBrk="1" latinLnBrk="0" hangingPunct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חוסר עמידה בזמני הבדיקות ללוז המצופה.</a:t>
                      </a:r>
                    </a:p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מבצע צבאי משמעותי וטילים על כל ישראל.</a:t>
                      </a:r>
                    </a:p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10406"/>
                  </a:ext>
                </a:extLst>
              </a:tr>
              <a:tr h="135255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/>
                        <a:t>בינונית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עזיבה של אחד הבודקים למקום עבודה חדש וכתוצאה מכך, חיפוש אחר בודק חדש.</a:t>
                      </a:r>
                    </a:p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עזיבתו של </a:t>
                      </a:r>
                      <a:r>
                        <a:rPr lang="he-IL"/>
                        <a:t>מנהל הפרויקט.</a:t>
                      </a:r>
                      <a:endParaRPr lang="he-IL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חוסר שביעות רצון מצד הלקוח לתוצר הסופי.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32"/>
                  </a:ext>
                </a:extLst>
              </a:tr>
              <a:tr h="135255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/>
                        <a:t>גבוהה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מעל 10 באגים במסגרת בדיקת </a:t>
                      </a:r>
                      <a:r>
                        <a:rPr lang="en-US" dirty="0"/>
                        <a:t>Sanity Test</a:t>
                      </a:r>
                      <a:r>
                        <a:rPr lang="he-IL" dirty="0"/>
                        <a:t>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דרישה של תוספת תשלום מהלקוח בעקבות פערים שנמצאו בין האפיון לצרכי הלקוח.</a:t>
                      </a:r>
                    </a:p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חישוב לא נכון של ניהול תקציב הפרויקט. הוצאות גדולות יותר מהכנסת הפרויקט.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21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b="1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תודה על ההקשבה</a:t>
            </a:r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3740" y="2633173"/>
            <a:ext cx="3299396" cy="42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endParaRPr lang="he-IL"/>
          </a:p>
          <a:p>
            <a:pPr algn="l"/>
            <a:endParaRPr lang="he-IL" dirty="0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1023425"/>
            <a:ext cx="2710375" cy="2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-1" y="122915"/>
            <a:ext cx="12191999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534A8E-093C-D172-2865-4E5B0814CCC7}"/>
              </a:ext>
            </a:extLst>
          </p:cNvPr>
          <p:cNvSpPr txBox="1"/>
          <p:nvPr/>
        </p:nvSpPr>
        <p:spPr>
          <a:xfrm>
            <a:off x="6096000" y="1928514"/>
            <a:ext cx="31332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/>
              <a:t> </a:t>
            </a:r>
            <a:endParaRPr lang="he-IL" dirty="0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67E379B-21DF-8E3F-8059-6F8F57A80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1" y="1480921"/>
            <a:ext cx="5261113" cy="5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528790" y="269616"/>
            <a:ext cx="5120561" cy="13255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e-IL" sz="36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תיאור המערכת ומטרתה</a:t>
            </a:r>
          </a:p>
        </p:txBody>
      </p:sp>
      <p:sp>
        <p:nvSpPr>
          <p:cNvPr id="7" name="מלבן 6"/>
          <p:cNvSpPr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תמונה 2" descr="עובד סורק את המלאי">
            <a:extLst>
              <a:ext uri="{FF2B5EF4-FFF2-40B4-BE49-F238E27FC236}">
                <a16:creationId xmlns:a16="http://schemas.microsoft.com/office/drawing/2014/main" id="{3D13D5E1-3C21-1341-6902-DE73E3AFD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5" r="11391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תמונה 7" descr="אישה נוהגת מלגזה">
            <a:extLst>
              <a:ext uri="{FF2B5EF4-FFF2-40B4-BE49-F238E27FC236}">
                <a16:creationId xmlns:a16="http://schemas.microsoft.com/office/drawing/2014/main" id="{2801BB6B-ABC7-618E-87FE-51CD44A69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294468" y="133344"/>
            <a:ext cx="11897531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33CD827-69AA-338D-ECD5-6AC5602CA1BE}"/>
              </a:ext>
            </a:extLst>
          </p:cNvPr>
          <p:cNvSpPr txBox="1"/>
          <p:nvPr/>
        </p:nvSpPr>
        <p:spPr>
          <a:xfrm>
            <a:off x="0" y="2286517"/>
            <a:ext cx="6102433" cy="26314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000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המערכת נועדה לשיפור ניהול המחסן, גידול בכמות הלקוחות וכתוצאה מכך גידול בהכנסות החברה.</a:t>
            </a:r>
          </a:p>
          <a:p>
            <a:endParaRPr lang="he-IL" sz="3000" dirty="0">
              <a:effectLst>
                <a:outerShdw blurRad="13980" dist="38100" sx="1000" sy="1000" algn="tl">
                  <a:srgbClr val="000000"/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4" name="גרפיקה 13" descr="מחסן קו מיתאר">
            <a:extLst>
              <a:ext uri="{FF2B5EF4-FFF2-40B4-BE49-F238E27FC236}">
                <a16:creationId xmlns:a16="http://schemas.microsoft.com/office/drawing/2014/main" id="{B435027B-6111-D529-FD22-7B24159EF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131228"/>
            <a:ext cx="2675213" cy="26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שני עובדים בתוך מחסן">
            <a:extLst>
              <a:ext uri="{FF2B5EF4-FFF2-40B4-BE49-F238E27FC236}">
                <a16:creationId xmlns:a16="http://schemas.microsoft.com/office/drawing/2014/main" id="{7E8EE63A-41EA-B881-AF34-CE3DAE46C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r="1696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371093" y="1161288"/>
            <a:ext cx="4140945" cy="11247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e-IL" sz="3600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משתמשי המערכת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algn="r" defTabSz="914400" rtl="1" eaLnBrk="1" latinLnBrk="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294468" y="133344"/>
            <a:ext cx="11897531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90D414E-1BFC-AC02-6556-C079D3D03094}"/>
              </a:ext>
            </a:extLst>
          </p:cNvPr>
          <p:cNvSpPr txBox="1"/>
          <p:nvPr/>
        </p:nvSpPr>
        <p:spPr>
          <a:xfrm>
            <a:off x="224958" y="2884678"/>
            <a:ext cx="3956899" cy="32471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000" b="1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משתמשי המערכת: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he-IL" sz="3000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אנשי מכירות.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he-IL" sz="3000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אנשי משלוחים.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he-IL" sz="3000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אנשי משרד.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he-IL" sz="3000" dirty="0">
                <a:effectLst>
                  <a:outerShdw blurRad="13980" dist="38100" sx="1000" sy="1000" algn="tl">
                    <a:srgbClr val="000000"/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מנהל אדמיניסטרטיבי.</a:t>
            </a:r>
          </a:p>
        </p:txBody>
      </p:sp>
    </p:spTree>
    <p:extLst>
      <p:ext uri="{BB962C8B-B14F-4D97-AF65-F5344CB8AC3E}">
        <p14:creationId xmlns:p14="http://schemas.microsoft.com/office/powerpoint/2010/main" val="10141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7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2" name="קבוצה 1"/>
          <p:cNvGrpSpPr/>
          <p:nvPr/>
        </p:nvGrpSpPr>
        <p:grpSpPr>
          <a:xfrm>
            <a:off x="568967" y="1833000"/>
            <a:ext cx="10791992" cy="4314322"/>
            <a:chOff x="2482642" y="2040987"/>
            <a:chExt cx="6878213" cy="2766485"/>
          </a:xfrm>
        </p:grpSpPr>
        <p:sp>
          <p:nvSpPr>
            <p:cNvPr id="11" name="מלבן: פינות מעוגלות 10">
              <a:extLst>
                <a:ext uri="{FF2B5EF4-FFF2-40B4-BE49-F238E27FC236}">
                  <a16:creationId xmlns:a16="http://schemas.microsoft.com/office/drawing/2014/main" id="{ABA9CE02-9DC5-4121-AE23-788F38FBC8C5}"/>
                </a:ext>
              </a:extLst>
            </p:cNvPr>
            <p:cNvSpPr/>
            <p:nvPr/>
          </p:nvSpPr>
          <p:spPr>
            <a:xfrm>
              <a:off x="6717299" y="2050240"/>
              <a:ext cx="1096986" cy="7693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>
                  <a:latin typeface="Gisha" panose="020B0502040204020203" pitchFamily="34" charset="-79"/>
                  <a:cs typeface="Gisha" panose="020B0502040204020203" pitchFamily="34" charset="-79"/>
                </a:rPr>
                <a:t>Interface Testing</a:t>
              </a:r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3" name="מלבן: פינות מעוגלות 12">
              <a:extLst>
                <a:ext uri="{FF2B5EF4-FFF2-40B4-BE49-F238E27FC236}">
                  <a16:creationId xmlns:a16="http://schemas.microsoft.com/office/drawing/2014/main" id="{1C8B6E5C-7FC2-4F0C-BE96-72DD79A76EC8}"/>
                </a:ext>
              </a:extLst>
            </p:cNvPr>
            <p:cNvSpPr/>
            <p:nvPr/>
          </p:nvSpPr>
          <p:spPr>
            <a:xfrm>
              <a:off x="7251024" y="3325249"/>
              <a:ext cx="1964611" cy="14822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en-US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algn="ctr" rtl="0"/>
              <a:r>
                <a:rPr lang="en-US" sz="2400" b="1" dirty="0">
                  <a:solidFill>
                    <a:schemeClr val="tx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White Box Testing</a:t>
              </a:r>
              <a:endParaRPr lang="he-IL" sz="2400" b="1" dirty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0" algn="ctr" defTabSz="914400" rtl="0" eaLnBrk="1" latinLnBrk="0" hangingPunct="1"/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F43DE1B2-A311-4AF2-B39A-D8E34C491D71}"/>
                </a:ext>
              </a:extLst>
            </p:cNvPr>
            <p:cNvSpPr/>
            <p:nvPr/>
          </p:nvSpPr>
          <p:spPr>
            <a:xfrm>
              <a:off x="8068069" y="2050240"/>
              <a:ext cx="1292786" cy="7693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sz="2400" b="1" dirty="0">
                  <a:latin typeface="Gisha" panose="020B0502040204020203" pitchFamily="34" charset="-79"/>
                  <a:cs typeface="Gisha" panose="020B0502040204020203" pitchFamily="34" charset="-79"/>
                </a:rPr>
                <a:t>Integration Testing</a:t>
              </a:r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5" name="מלבן: פינות מעוגלות 14">
              <a:extLst>
                <a:ext uri="{FF2B5EF4-FFF2-40B4-BE49-F238E27FC236}">
                  <a16:creationId xmlns:a16="http://schemas.microsoft.com/office/drawing/2014/main" id="{96669363-2908-434C-8DEA-005EE2BB45D5}"/>
                </a:ext>
              </a:extLst>
            </p:cNvPr>
            <p:cNvSpPr/>
            <p:nvPr/>
          </p:nvSpPr>
          <p:spPr>
            <a:xfrm>
              <a:off x="3806180" y="2040987"/>
              <a:ext cx="1278280" cy="76386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>
                  <a:latin typeface="Gisha" panose="020B0502040204020203" pitchFamily="34" charset="-79"/>
                  <a:cs typeface="Gisha" panose="020B0502040204020203" pitchFamily="34" charset="-79"/>
                </a:rPr>
                <a:t>Alpha Test</a:t>
              </a:r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6" name="מלבן: פינות מעוגלות 15">
              <a:extLst>
                <a:ext uri="{FF2B5EF4-FFF2-40B4-BE49-F238E27FC236}">
                  <a16:creationId xmlns:a16="http://schemas.microsoft.com/office/drawing/2014/main" id="{D0DB135C-D9CA-44DB-A7BB-75FE8231CEAF}"/>
                </a:ext>
              </a:extLst>
            </p:cNvPr>
            <p:cNvSpPr/>
            <p:nvPr/>
          </p:nvSpPr>
          <p:spPr>
            <a:xfrm>
              <a:off x="2823875" y="3325249"/>
              <a:ext cx="1964611" cy="14822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>
                  <a:latin typeface="Gisha" panose="020B0502040204020203" pitchFamily="34" charset="-79"/>
                  <a:cs typeface="Gisha" panose="020B0502040204020203" pitchFamily="34" charset="-79"/>
                </a:rPr>
                <a:t>Black Box Testing</a:t>
              </a:r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7" name="מלבן: פינות מעוגלות 16">
              <a:extLst>
                <a:ext uri="{FF2B5EF4-FFF2-40B4-BE49-F238E27FC236}">
                  <a16:creationId xmlns:a16="http://schemas.microsoft.com/office/drawing/2014/main" id="{EFBD4D1E-F9D4-498C-AD30-C55D22A89264}"/>
                </a:ext>
              </a:extLst>
            </p:cNvPr>
            <p:cNvSpPr/>
            <p:nvPr/>
          </p:nvSpPr>
          <p:spPr>
            <a:xfrm>
              <a:off x="2482642" y="2040987"/>
              <a:ext cx="1096986" cy="8036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>
                  <a:latin typeface="Gisha" panose="020B0502040204020203" pitchFamily="34" charset="-79"/>
                  <a:cs typeface="Gisha" panose="020B0502040204020203" pitchFamily="34" charset="-79"/>
                </a:rPr>
                <a:t>Beta Test</a:t>
              </a:r>
              <a:endParaRPr lang="he-IL" sz="2400" b="1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3164237" y="188750"/>
            <a:ext cx="6168326" cy="101441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מושגים שחשוב שנכיר</a:t>
            </a: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F5D3A912-B4C0-4564-9C66-8DA7947213DA}"/>
              </a:ext>
            </a:extLst>
          </p:cNvPr>
          <p:cNvSpPr/>
          <p:nvPr/>
        </p:nvSpPr>
        <p:spPr>
          <a:xfrm>
            <a:off x="4867084" y="1847707"/>
            <a:ext cx="2005635" cy="11189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latin typeface="Gisha" panose="020B0502040204020203" pitchFamily="34" charset="-79"/>
                <a:cs typeface="Gisha" panose="020B0502040204020203" pitchFamily="34" charset="-79"/>
              </a:rPr>
              <a:t>Sanity Testing</a:t>
            </a:r>
            <a:endParaRPr lang="he-IL" sz="24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7" name="גרפיקה 6" descr="נורת חשמל וגלגל שיניים קו מיתאר">
            <a:extLst>
              <a:ext uri="{FF2B5EF4-FFF2-40B4-BE49-F238E27FC236}">
                <a16:creationId xmlns:a16="http://schemas.microsoft.com/office/drawing/2014/main" id="{6A5802F9-0D0B-147A-3FC0-8357888C6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39" y="3142387"/>
            <a:ext cx="2346458" cy="24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1565329" y="122915"/>
            <a:ext cx="8741044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אסטרטגית הבדיקות</a:t>
            </a:r>
          </a:p>
        </p:txBody>
      </p:sp>
      <p:pic>
        <p:nvPicPr>
          <p:cNvPr id="3" name="גרפיקה 2" descr="רשימה קו מיתאר">
            <a:extLst>
              <a:ext uri="{FF2B5EF4-FFF2-40B4-BE49-F238E27FC236}">
                <a16:creationId xmlns:a16="http://schemas.microsoft.com/office/drawing/2014/main" id="{28B4F6DA-56DD-DD7B-5EA5-6A5B0FB9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5620" y="2750695"/>
            <a:ext cx="1257752" cy="1447800"/>
          </a:xfrm>
          <a:prstGeom prst="rect">
            <a:avLst/>
          </a:prstGeom>
        </p:spPr>
      </p:pic>
      <p:pic>
        <p:nvPicPr>
          <p:cNvPr id="10" name="גרפיקה 9" descr="עיגול עם חץ שמאלה עם מילוי מלא">
            <a:extLst>
              <a:ext uri="{FF2B5EF4-FFF2-40B4-BE49-F238E27FC236}">
                <a16:creationId xmlns:a16="http://schemas.microsoft.com/office/drawing/2014/main" id="{19841B2C-AE21-E8F2-1675-4B7340EE2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0227" y="2842511"/>
            <a:ext cx="914400" cy="914400"/>
          </a:xfrm>
          <a:prstGeom prst="rect">
            <a:avLst/>
          </a:prstGeom>
        </p:spPr>
      </p:pic>
      <p:pic>
        <p:nvPicPr>
          <p:cNvPr id="12" name="גרפיקה 11" descr="לוח עם מילוי מלא">
            <a:extLst>
              <a:ext uri="{FF2B5EF4-FFF2-40B4-BE49-F238E27FC236}">
                <a16:creationId xmlns:a16="http://schemas.microsoft.com/office/drawing/2014/main" id="{0B80FE3C-B14A-0041-8663-0B9E7FA82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48820" y="2684489"/>
            <a:ext cx="1308911" cy="1447800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822EA0F-C05B-671C-99A7-E6B80F8047C6}"/>
              </a:ext>
            </a:extLst>
          </p:cNvPr>
          <p:cNvSpPr txBox="1"/>
          <p:nvPr/>
        </p:nvSpPr>
        <p:spPr>
          <a:xfrm>
            <a:off x="9831967" y="4289113"/>
            <a:ext cx="220657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קריאת מסמך האפיון המתבסס על צרכי הלקוח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54C5B0B-3D9F-20C4-9374-50551A550492}"/>
              </a:ext>
            </a:extLst>
          </p:cNvPr>
          <p:cNvSpPr txBox="1"/>
          <p:nvPr/>
        </p:nvSpPr>
        <p:spPr>
          <a:xfrm>
            <a:off x="7691531" y="4288382"/>
            <a:ext cx="203883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כתיבת בדיקות סטטיות על המערכת בהתבסס על מסמך האפיון</a:t>
            </a:r>
          </a:p>
        </p:txBody>
      </p:sp>
      <p:pic>
        <p:nvPicPr>
          <p:cNvPr id="17" name="גרפיקה 16" descr="עיגול עם חץ שמאלה עם מילוי מלא">
            <a:extLst>
              <a:ext uri="{FF2B5EF4-FFF2-40B4-BE49-F238E27FC236}">
                <a16:creationId xmlns:a16="http://schemas.microsoft.com/office/drawing/2014/main" id="{CDCD0F68-7AF0-EBEC-6036-E1D172109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607" y="2894352"/>
            <a:ext cx="914400" cy="914400"/>
          </a:xfrm>
          <a:prstGeom prst="rect">
            <a:avLst/>
          </a:prstGeom>
        </p:spPr>
      </p:pic>
      <p:pic>
        <p:nvPicPr>
          <p:cNvPr id="21" name="גרפיקה 20" descr="מדען זכר עם מילוי מלא">
            <a:extLst>
              <a:ext uri="{FF2B5EF4-FFF2-40B4-BE49-F238E27FC236}">
                <a16:creationId xmlns:a16="http://schemas.microsoft.com/office/drawing/2014/main" id="{9E166207-1FCC-BB31-51A8-3D73AB7942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2156" y="2757459"/>
            <a:ext cx="1295089" cy="1295089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F5C5703-167A-5566-3837-84C583AAD560}"/>
              </a:ext>
            </a:extLst>
          </p:cNvPr>
          <p:cNvSpPr txBox="1"/>
          <p:nvPr/>
        </p:nvSpPr>
        <p:spPr>
          <a:xfrm>
            <a:off x="5217300" y="4252941"/>
            <a:ext cx="217198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בהמשך כתיבת הבדיקות הסטטיות, בדיקתן באופן דינאמי על המערכת</a:t>
            </a:r>
          </a:p>
        </p:txBody>
      </p:sp>
      <p:pic>
        <p:nvPicPr>
          <p:cNvPr id="24" name="גרפיקה 23" descr="עיגול עם חץ שמאלה עם מילוי מלא">
            <a:extLst>
              <a:ext uri="{FF2B5EF4-FFF2-40B4-BE49-F238E27FC236}">
                <a16:creationId xmlns:a16="http://schemas.microsoft.com/office/drawing/2014/main" id="{49693EEC-3B08-7B53-2AAC-ED590A469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7725" y="2930107"/>
            <a:ext cx="914400" cy="914400"/>
          </a:xfrm>
          <a:prstGeom prst="rect">
            <a:avLst/>
          </a:prstGeom>
        </p:spPr>
      </p:pic>
      <p:pic>
        <p:nvPicPr>
          <p:cNvPr id="26" name="גרפיקה 25" descr="מצגת עם תרשים עוגה עם מילוי מלא">
            <a:extLst>
              <a:ext uri="{FF2B5EF4-FFF2-40B4-BE49-F238E27FC236}">
                <a16:creationId xmlns:a16="http://schemas.microsoft.com/office/drawing/2014/main" id="{876B6CE2-F92C-8D51-32A3-A361EC201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2054" y="2801180"/>
            <a:ext cx="1295089" cy="1295089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052CDEEB-64EE-E817-DC91-8A07EA8A9416}"/>
              </a:ext>
            </a:extLst>
          </p:cNvPr>
          <p:cNvSpPr txBox="1"/>
          <p:nvPr/>
        </p:nvSpPr>
        <p:spPr>
          <a:xfrm>
            <a:off x="2582779" y="4267931"/>
            <a:ext cx="2375194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לאחר תוצאות הבדיקות הדינאמיות נדע היכן עומדת המערכת ונחליט אם יש צורך בתיקון באגים קיימים או המלצה על הוצאת המערכת.</a:t>
            </a:r>
          </a:p>
        </p:txBody>
      </p:sp>
      <p:pic>
        <p:nvPicPr>
          <p:cNvPr id="31" name="גרפיקה 30" descr="עיגול עם חץ שמאלה עם מילוי מלא">
            <a:extLst>
              <a:ext uri="{FF2B5EF4-FFF2-40B4-BE49-F238E27FC236}">
                <a16:creationId xmlns:a16="http://schemas.microsoft.com/office/drawing/2014/main" id="{FD19A9DF-304C-446A-7B49-86F1D7665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6179" y="2894352"/>
            <a:ext cx="914400" cy="914400"/>
          </a:xfrm>
          <a:prstGeom prst="rect">
            <a:avLst/>
          </a:prstGeom>
        </p:spPr>
      </p:pic>
      <p:pic>
        <p:nvPicPr>
          <p:cNvPr id="37" name="גרפיקה 36" descr="קו חץ: עקומה בכיוון השעון עם מילוי מלא">
            <a:extLst>
              <a:ext uri="{FF2B5EF4-FFF2-40B4-BE49-F238E27FC236}">
                <a16:creationId xmlns:a16="http://schemas.microsoft.com/office/drawing/2014/main" id="{4C8E3905-1BA7-1CED-5154-1844AA03F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7491070">
            <a:off x="4158704" y="1505543"/>
            <a:ext cx="2216649" cy="2216649"/>
          </a:xfrm>
          <a:prstGeom prst="rect">
            <a:avLst/>
          </a:prstGeom>
        </p:spPr>
      </p:pic>
      <p:pic>
        <p:nvPicPr>
          <p:cNvPr id="39" name="גרפיקה 38" descr="מאייר עם מילוי מלא">
            <a:extLst>
              <a:ext uri="{FF2B5EF4-FFF2-40B4-BE49-F238E27FC236}">
                <a16:creationId xmlns:a16="http://schemas.microsoft.com/office/drawing/2014/main" id="{13814B52-349F-1612-0554-AB7F02D2C6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609" y="2801180"/>
            <a:ext cx="1236255" cy="1236255"/>
          </a:xfrm>
          <a:prstGeom prst="rect">
            <a:avLst/>
          </a:prstGeom>
        </p:spPr>
      </p:pic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FBE69EE7-C710-FA6B-3FC5-C666FF934BBF}"/>
              </a:ext>
            </a:extLst>
          </p:cNvPr>
          <p:cNvSpPr txBox="1"/>
          <p:nvPr/>
        </p:nvSpPr>
        <p:spPr>
          <a:xfrm>
            <a:off x="255058" y="4267931"/>
            <a:ext cx="216795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לאחר מערך בדיקות מקיף, מחלקת הבדיקות תמליץ למנהל הפרויקט על הוצאת המערכת ללקוח</a:t>
            </a: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B6671E46-4496-46F5-EA74-93C87CBCB8FA}"/>
              </a:ext>
            </a:extLst>
          </p:cNvPr>
          <p:cNvSpPr txBox="1"/>
          <p:nvPr/>
        </p:nvSpPr>
        <p:spPr>
          <a:xfrm>
            <a:off x="2432030" y="1782275"/>
            <a:ext cx="49317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מציאת בגים, דיווח למחלקת </a:t>
            </a:r>
            <a:r>
              <a:rPr lang="en-US" dirty="0"/>
              <a:t>R&amp;D</a:t>
            </a:r>
            <a:r>
              <a:rPr lang="he-IL" dirty="0"/>
              <a:t> ובדיקות חוזרות</a:t>
            </a:r>
          </a:p>
        </p:txBody>
      </p:sp>
    </p:spTree>
    <p:extLst>
      <p:ext uri="{BB962C8B-B14F-4D97-AF65-F5344CB8AC3E}">
        <p14:creationId xmlns:p14="http://schemas.microsoft.com/office/powerpoint/2010/main" val="419188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1565329" y="122915"/>
            <a:ext cx="8741044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תוכנית בדיקות המערכת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F27A8CE-C7B8-EC8F-F5CA-755A7462B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528"/>
            <a:ext cx="12107119" cy="3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-1" y="122915"/>
            <a:ext cx="12191999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קריטריון כניסה ויציאה של המערכת</a:t>
            </a:r>
          </a:p>
        </p:txBody>
      </p:sp>
      <p:pic>
        <p:nvPicPr>
          <p:cNvPr id="7" name="גרפיקה 6" descr="דלת פתוחה עם מילוי מלא">
            <a:extLst>
              <a:ext uri="{FF2B5EF4-FFF2-40B4-BE49-F238E27FC236}">
                <a16:creationId xmlns:a16="http://schemas.microsoft.com/office/drawing/2014/main" id="{5555A53D-F867-879B-2A14-D40929CF9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288" y="2341344"/>
            <a:ext cx="2500132" cy="250013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534A8E-093C-D172-2865-4E5B0814CCC7}"/>
              </a:ext>
            </a:extLst>
          </p:cNvPr>
          <p:cNvSpPr txBox="1"/>
          <p:nvPr/>
        </p:nvSpPr>
        <p:spPr>
          <a:xfrm>
            <a:off x="6096000" y="1928514"/>
            <a:ext cx="31332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 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DA2A3DD-4BD8-B06C-32C2-95DD263D06A2}"/>
              </a:ext>
            </a:extLst>
          </p:cNvPr>
          <p:cNvSpPr txBox="1"/>
          <p:nvPr/>
        </p:nvSpPr>
        <p:spPr>
          <a:xfrm rot="10800000" flipV="1">
            <a:off x="6236342" y="2829962"/>
            <a:ext cx="277912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בדיקות בסיסיות שמאשרות כי הפעולות הפונקציונאליות העיקריות עובדות.</a:t>
            </a:r>
          </a:p>
        </p:txBody>
      </p:sp>
      <p:pic>
        <p:nvPicPr>
          <p:cNvPr id="12" name="גרפיקה 11" descr="להכניס עם מילוי מלא">
            <a:extLst>
              <a:ext uri="{FF2B5EF4-FFF2-40B4-BE49-F238E27FC236}">
                <a16:creationId xmlns:a16="http://schemas.microsoft.com/office/drawing/2014/main" id="{4FA5B140-83BA-5677-8149-21C36C31C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387" y="2341344"/>
            <a:ext cx="2520153" cy="2520153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FF64916-4761-E2CF-0BAE-C751143827D2}"/>
              </a:ext>
            </a:extLst>
          </p:cNvPr>
          <p:cNvSpPr txBox="1"/>
          <p:nvPr/>
        </p:nvSpPr>
        <p:spPr>
          <a:xfrm>
            <a:off x="575767" y="2921168"/>
            <a:ext cx="2618166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כל הפעולות הפונקציונאליות עובדות ולא יותר מ10 באגים שהם לא מתקיימות בפעולות הפונקציונאליות.</a:t>
            </a:r>
          </a:p>
        </p:txBody>
      </p:sp>
    </p:spTree>
    <p:extLst>
      <p:ext uri="{BB962C8B-B14F-4D97-AF65-F5344CB8AC3E}">
        <p14:creationId xmlns:p14="http://schemas.microsoft.com/office/powerpoint/2010/main" val="11938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נושאי הבדיקות</a:t>
            </a:r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3740" y="2633173"/>
            <a:ext cx="3299396" cy="42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" sz="2000" dirty="0"/>
              <a:t>F</a:t>
            </a:r>
            <a:r>
              <a:rPr lang="he-IL" sz="2000" dirty="0" err="1"/>
              <a:t>nctionality</a:t>
            </a:r>
            <a:endParaRPr lang="he-IL" sz="2000" dirty="0"/>
          </a:p>
          <a:p>
            <a:pPr algn="ctr"/>
            <a:r>
              <a:rPr lang="en-US" sz="2000" dirty="0"/>
              <a:t>GUI</a:t>
            </a:r>
            <a:endParaRPr lang="he-IL" sz="2000" dirty="0"/>
          </a:p>
          <a:p>
            <a:pPr algn="ctr"/>
            <a:r>
              <a:rPr lang="en-US" sz="2000" dirty="0"/>
              <a:t>UX</a:t>
            </a:r>
          </a:p>
          <a:p>
            <a:pPr algn="ctr"/>
            <a:r>
              <a:rPr lang="en" sz="2000" dirty="0"/>
              <a:t>Boundary Values Analysis</a:t>
            </a:r>
            <a:endParaRPr lang="he-IL" sz="2000" dirty="0"/>
          </a:p>
          <a:p>
            <a:pPr algn="ctr"/>
            <a:r>
              <a:rPr lang="en-US" sz="2000" dirty="0"/>
              <a:t>C.R.U.D</a:t>
            </a:r>
            <a:endParaRPr lang="he-IL" sz="2000" dirty="0"/>
          </a:p>
          <a:p>
            <a:pPr algn="ctr"/>
            <a:r>
              <a:rPr lang="en-US" sz="2000" dirty="0"/>
              <a:t>Maintainability</a:t>
            </a:r>
            <a:endParaRPr lang="he-IL" sz="2000" dirty="0"/>
          </a:p>
          <a:p>
            <a:pPr algn="ctr"/>
            <a:r>
              <a:rPr lang="en-US" sz="2000" dirty="0"/>
              <a:t>Compatibility</a:t>
            </a:r>
            <a:endParaRPr lang="he-IL" sz="2000" dirty="0"/>
          </a:p>
          <a:p>
            <a:pPr algn="ctr"/>
            <a:r>
              <a:rPr lang="en-US" sz="2000" dirty="0"/>
              <a:t>Survival &amp; Recovery </a:t>
            </a:r>
            <a:endParaRPr lang="he-IL" sz="2000" dirty="0"/>
          </a:p>
          <a:p>
            <a:pPr algn="ctr"/>
            <a:r>
              <a:rPr lang="en-US" sz="2000" dirty="0"/>
              <a:t>Authorization Authentication</a:t>
            </a:r>
            <a:endParaRPr lang="he-IL" sz="2000" dirty="0"/>
          </a:p>
          <a:p>
            <a:pPr algn="ctr"/>
            <a:r>
              <a:rPr lang="en-US" sz="2000" dirty="0"/>
              <a:t>Integration </a:t>
            </a:r>
          </a:p>
          <a:p>
            <a:pPr algn="ctr"/>
            <a:r>
              <a:rPr lang="en-US" sz="2000" dirty="0"/>
              <a:t>Interface</a:t>
            </a:r>
            <a:endParaRPr lang="he-IL" sz="2000" dirty="0"/>
          </a:p>
          <a:p>
            <a:pPr algn="ctr"/>
            <a:r>
              <a:rPr lang="en-US" sz="2000" dirty="0"/>
              <a:t>Performance</a:t>
            </a:r>
            <a:endParaRPr lang="he-IL" sz="2000" dirty="0"/>
          </a:p>
          <a:p>
            <a:pPr algn="ctr"/>
            <a:r>
              <a:rPr lang="en-US" sz="2000" dirty="0"/>
              <a:t>Load</a:t>
            </a:r>
            <a:endParaRPr lang="he-IL" sz="2000" dirty="0"/>
          </a:p>
          <a:p>
            <a:pPr algn="l"/>
            <a:endParaRPr lang="en-US" dirty="0"/>
          </a:p>
          <a:p>
            <a:pPr algn="l"/>
            <a:endParaRPr lang="he-IL" dirty="0"/>
          </a:p>
          <a:p>
            <a:pPr algn="l"/>
            <a:endParaRPr lang="he-IL" dirty="0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1023425"/>
            <a:ext cx="2710375" cy="2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-1" y="122915"/>
            <a:ext cx="12191999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534A8E-093C-D172-2865-4E5B0814CCC7}"/>
              </a:ext>
            </a:extLst>
          </p:cNvPr>
          <p:cNvSpPr txBox="1"/>
          <p:nvPr/>
        </p:nvSpPr>
        <p:spPr>
          <a:xfrm>
            <a:off x="6096000" y="1928514"/>
            <a:ext cx="31332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 </a:t>
            </a:r>
          </a:p>
        </p:txBody>
      </p:sp>
      <p:pic>
        <p:nvPicPr>
          <p:cNvPr id="7" name="גרפיקה 6" descr="עץ עם שורשים קו מיתאר">
            <a:extLst>
              <a:ext uri="{FF2B5EF4-FFF2-40B4-BE49-F238E27FC236}">
                <a16:creationId xmlns:a16="http://schemas.microsoft.com/office/drawing/2014/main" id="{22543951-5AA3-175F-C91B-5DC74311A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325" y="1447800"/>
            <a:ext cx="1224977" cy="1224977"/>
          </a:xfrm>
          <a:prstGeom prst="rect">
            <a:avLst/>
          </a:prstGeom>
        </p:spPr>
      </p:pic>
      <p:pic>
        <p:nvPicPr>
          <p:cNvPr id="10" name="גרפיקה 9" descr="מנת זרע קו מיתאר">
            <a:extLst>
              <a:ext uri="{FF2B5EF4-FFF2-40B4-BE49-F238E27FC236}">
                <a16:creationId xmlns:a16="http://schemas.microsoft.com/office/drawing/2014/main" id="{7C2CCFAB-1C4D-E856-9AB7-BD63B1B58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5753" y="1461352"/>
            <a:ext cx="1211425" cy="1211425"/>
          </a:xfrm>
          <a:prstGeom prst="rect">
            <a:avLst/>
          </a:prstGeom>
        </p:spPr>
      </p:pic>
      <p:pic>
        <p:nvPicPr>
          <p:cNvPr id="12" name="גרפיקה 11" descr="זרעי נבטים קו מיתאר">
            <a:extLst>
              <a:ext uri="{FF2B5EF4-FFF2-40B4-BE49-F238E27FC236}">
                <a16:creationId xmlns:a16="http://schemas.microsoft.com/office/drawing/2014/main" id="{93BF6F68-D7C3-14D3-4624-0F11BBEDA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7276" y="1373435"/>
            <a:ext cx="1352324" cy="135232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C313F5-2C2C-546C-034E-C9DE51CFB3FD}"/>
              </a:ext>
            </a:extLst>
          </p:cNvPr>
          <p:cNvSpPr txBox="1"/>
          <p:nvPr/>
        </p:nvSpPr>
        <p:spPr>
          <a:xfrm>
            <a:off x="9861723" y="2518010"/>
            <a:ext cx="1211425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Sanity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4054AEA-1C59-C360-6642-AE55AF78280D}"/>
              </a:ext>
            </a:extLst>
          </p:cNvPr>
          <p:cNvSpPr txBox="1"/>
          <p:nvPr/>
        </p:nvSpPr>
        <p:spPr>
          <a:xfrm>
            <a:off x="3642218" y="2705422"/>
            <a:ext cx="175636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Regression</a:t>
            </a:r>
          </a:p>
          <a:p>
            <a:pPr algn="ctr"/>
            <a:r>
              <a:rPr lang="en-US" sz="2000" dirty="0"/>
              <a:t>Re-Test</a:t>
            </a:r>
          </a:p>
        </p:txBody>
      </p:sp>
      <p:pic>
        <p:nvPicPr>
          <p:cNvPr id="16" name="גרפיקה 15" descr="תג x עם מילוי מלא">
            <a:extLst>
              <a:ext uri="{FF2B5EF4-FFF2-40B4-BE49-F238E27FC236}">
                <a16:creationId xmlns:a16="http://schemas.microsoft.com/office/drawing/2014/main" id="{3156BE07-5B15-1B2C-37DF-ADAD7A8B9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822" y="1488185"/>
            <a:ext cx="1205745" cy="1205745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DD025E3-5E47-0585-CE86-AC47C46E113C}"/>
              </a:ext>
            </a:extLst>
          </p:cNvPr>
          <p:cNvSpPr txBox="1"/>
          <p:nvPr/>
        </p:nvSpPr>
        <p:spPr>
          <a:xfrm>
            <a:off x="237018" y="2725759"/>
            <a:ext cx="256512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Accessibility</a:t>
            </a:r>
            <a:r>
              <a:rPr lang="he-IL" sz="2000" dirty="0"/>
              <a:t> (לא ייבדק)</a:t>
            </a:r>
          </a:p>
        </p:txBody>
      </p:sp>
    </p:spTree>
    <p:extLst>
      <p:ext uri="{BB962C8B-B14F-4D97-AF65-F5344CB8AC3E}">
        <p14:creationId xmlns:p14="http://schemas.microsoft.com/office/powerpoint/2010/main" val="36975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B96A8E79-3577-4683-8780-171A8C815337}"/>
              </a:ext>
            </a:extLst>
          </p:cNvPr>
          <p:cNvSpPr/>
          <p:nvPr/>
        </p:nvSpPr>
        <p:spPr>
          <a:xfrm>
            <a:off x="-14288" y="0"/>
            <a:ext cx="12206287" cy="144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משאבים נדרשים להצלחת הפרויקט</a:t>
            </a:r>
          </a:p>
        </p:txBody>
      </p:sp>
      <p:sp>
        <p:nvSpPr>
          <p:cNvPr id="4" name="AutoShape 2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5A7EDCB0-ABE8-44F2-8794-28E785188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3740" y="2633173"/>
            <a:ext cx="3299396" cy="42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endParaRPr lang="he-IL" dirty="0"/>
          </a:p>
          <a:p>
            <a:pPr algn="l"/>
            <a:endParaRPr lang="he-IL" dirty="0"/>
          </a:p>
        </p:txBody>
      </p:sp>
      <p:sp>
        <p:nvSpPr>
          <p:cNvPr id="5" name="AutoShape 4" descr="×ª××¦××ª ×ª××× × ×¢×××¨ âªtree psychologyâ¬â">
            <a:extLst>
              <a:ext uri="{FF2B5EF4-FFF2-40B4-BE49-F238E27FC236}">
                <a16:creationId xmlns:a16="http://schemas.microsoft.com/office/drawing/2014/main" id="{7731BF2B-0DAE-4743-B0AE-48FFFC210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1023425"/>
            <a:ext cx="2710375" cy="2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36E02F40-7BAD-472D-ADB6-5DCBD144C79D}"/>
              </a:ext>
            </a:extLst>
          </p:cNvPr>
          <p:cNvSpPr txBox="1">
            <a:spLocks/>
          </p:cNvSpPr>
          <p:nvPr/>
        </p:nvSpPr>
        <p:spPr>
          <a:xfrm>
            <a:off x="-1" y="122915"/>
            <a:ext cx="12191999" cy="120197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he-IL" sz="4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534A8E-093C-D172-2865-4E5B0814CCC7}"/>
              </a:ext>
            </a:extLst>
          </p:cNvPr>
          <p:cNvSpPr txBox="1"/>
          <p:nvPr/>
        </p:nvSpPr>
        <p:spPr>
          <a:xfrm>
            <a:off x="6096000" y="1928514"/>
            <a:ext cx="31332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 </a:t>
            </a:r>
          </a:p>
        </p:txBody>
      </p:sp>
      <p:pic>
        <p:nvPicPr>
          <p:cNvPr id="3" name="תמונה 2" descr="ידיים של אדם המקליד סוודר אפור על מחשב נישא עם Tablet, עט דיגיטלי וכוס קפה">
            <a:extLst>
              <a:ext uri="{FF2B5EF4-FFF2-40B4-BE49-F238E27FC236}">
                <a16:creationId xmlns:a16="http://schemas.microsoft.com/office/drawing/2014/main" id="{E503FAFA-2A03-918A-CE5D-1EBB1E428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61" y="1421533"/>
            <a:ext cx="3076150" cy="205026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7D32B7E-FE1B-8790-9E36-8673367945C9}"/>
              </a:ext>
            </a:extLst>
          </p:cNvPr>
          <p:cNvSpPr txBox="1"/>
          <p:nvPr/>
        </p:nvSpPr>
        <p:spPr>
          <a:xfrm>
            <a:off x="9085081" y="4076942"/>
            <a:ext cx="2824153" cy="25237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/>
              <a:t>גישה ל</a:t>
            </a:r>
            <a:r>
              <a:rPr lang="en-US" sz="2000" dirty="0"/>
              <a:t>T</a:t>
            </a:r>
            <a:r>
              <a:rPr lang="he-IL" sz="2000" dirty="0" err="1"/>
              <a:t>estrail</a:t>
            </a:r>
            <a:r>
              <a:rPr lang="he-IL" sz="2000" dirty="0"/>
              <a:t> לצורך תרשימי בדיקה</a:t>
            </a:r>
            <a:r>
              <a:rPr lang="en-US" sz="2000" dirty="0"/>
              <a:t>.</a:t>
            </a:r>
            <a:endParaRPr lang="he-IL" sz="2000" dirty="0"/>
          </a:p>
          <a:p>
            <a:pPr algn="ctr"/>
            <a:r>
              <a:rPr lang="he-IL" sz="2000" dirty="0"/>
              <a:t>גישה לניהול תרשים </a:t>
            </a:r>
            <a:r>
              <a:rPr lang="en-US" sz="2000" dirty="0"/>
              <a:t>Gantt</a:t>
            </a:r>
            <a:r>
              <a:rPr lang="he-IL" sz="2000" dirty="0"/>
              <a:t> באמצעות חשבון פתוח ל</a:t>
            </a:r>
            <a:r>
              <a:rPr lang="en-US" sz="2000" dirty="0"/>
              <a:t>M</a:t>
            </a:r>
            <a:r>
              <a:rPr lang="he-IL" sz="2000" dirty="0" err="1"/>
              <a:t>onday</a:t>
            </a:r>
            <a:r>
              <a:rPr lang="he-IL" sz="2000" dirty="0"/>
              <a:t>.</a:t>
            </a:r>
            <a:endParaRPr lang="en-US" sz="2000" dirty="0"/>
          </a:p>
          <a:p>
            <a:pPr algn="ctr"/>
            <a:r>
              <a:rPr lang="he-IL" sz="2000" dirty="0"/>
              <a:t>גישה לדפדפנים </a:t>
            </a:r>
            <a:r>
              <a:rPr lang="en-US" sz="2000" dirty="0"/>
              <a:t>Chrome, Google </a:t>
            </a:r>
            <a:r>
              <a:rPr lang="he-IL" sz="2000" dirty="0"/>
              <a:t> ו</a:t>
            </a:r>
            <a:r>
              <a:rPr lang="en-US" sz="2000" dirty="0"/>
              <a:t>Firefox</a:t>
            </a:r>
            <a:r>
              <a:rPr lang="he-IL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1E26A75-6846-B56A-363D-0E390F78225D}"/>
              </a:ext>
            </a:extLst>
          </p:cNvPr>
          <p:cNvSpPr txBox="1"/>
          <p:nvPr/>
        </p:nvSpPr>
        <p:spPr>
          <a:xfrm>
            <a:off x="9597864" y="3528148"/>
            <a:ext cx="16152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400" u="sng" dirty="0"/>
              <a:t>Software</a:t>
            </a:r>
            <a:endParaRPr lang="he-IL" sz="2400" u="sng" dirty="0"/>
          </a:p>
        </p:txBody>
      </p:sp>
      <p:pic>
        <p:nvPicPr>
          <p:cNvPr id="15" name="תמונה 14" descr="נתוני תיכנות על צג מחשב">
            <a:extLst>
              <a:ext uri="{FF2B5EF4-FFF2-40B4-BE49-F238E27FC236}">
                <a16:creationId xmlns:a16="http://schemas.microsoft.com/office/drawing/2014/main" id="{5E72EDC8-2A9E-C625-6C6A-493D04106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80" y="1425121"/>
            <a:ext cx="3076151" cy="2050267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21C455D-28BC-2D02-8FA1-85AF203C5ED5}"/>
              </a:ext>
            </a:extLst>
          </p:cNvPr>
          <p:cNvSpPr txBox="1"/>
          <p:nvPr/>
        </p:nvSpPr>
        <p:spPr>
          <a:xfrm>
            <a:off x="6635502" y="3528149"/>
            <a:ext cx="18660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" sz="2400" u="sng" dirty="0"/>
              <a:t>Hardware</a:t>
            </a:r>
            <a:endParaRPr lang="he-IL" sz="2400" u="sng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182E265-C1E8-96CE-0B60-4E46475E8146}"/>
              </a:ext>
            </a:extLst>
          </p:cNvPr>
          <p:cNvSpPr txBox="1"/>
          <p:nvPr/>
        </p:nvSpPr>
        <p:spPr>
          <a:xfrm>
            <a:off x="6490270" y="4046165"/>
            <a:ext cx="2344703" cy="19082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914400" rtl="0" eaLnBrk="1" latinLnBrk="0" hangingPunct="1"/>
            <a:r>
              <a:rPr lang="he-IL" sz="2000" dirty="0"/>
              <a:t>ארבעה מחשבים עם הנתונים הבאים:</a:t>
            </a:r>
          </a:p>
          <a:p>
            <a:pPr algn="ctr" defTabSz="914400" rtl="0" eaLnBrk="1" latinLnBrk="0" hangingPunct="1"/>
            <a:r>
              <a:rPr lang="en-US" sz="2000" dirty="0"/>
              <a:t>Windows 11</a:t>
            </a:r>
          </a:p>
          <a:p>
            <a:pPr algn="ctr" defTabSz="914400" rtl="0" eaLnBrk="1" latinLnBrk="0" hangingPunct="1"/>
            <a:r>
              <a:rPr lang="he-IL" sz="2000" dirty="0"/>
              <a:t>עכבר אלחוטי</a:t>
            </a:r>
          </a:p>
          <a:p>
            <a:pPr algn="ctr" defTabSz="914400" rtl="0" eaLnBrk="1" latinLnBrk="0" hangingPunct="1"/>
            <a:r>
              <a:rPr lang="he-IL" sz="2000" dirty="0"/>
              <a:t>מקלדת לחיצה שקטה.</a:t>
            </a:r>
            <a:endParaRPr lang="en-US" sz="2000" dirty="0"/>
          </a:p>
          <a:p>
            <a:pPr algn="ctr" defTabSz="914400" rtl="0" eaLnBrk="1" latinLnBrk="0" hangingPunct="1"/>
            <a:endParaRPr lang="he-IL" dirty="0"/>
          </a:p>
        </p:txBody>
      </p:sp>
      <p:pic>
        <p:nvPicPr>
          <p:cNvPr id="23" name="תמונה 22" descr="איש מחזיק לב אדום">
            <a:extLst>
              <a:ext uri="{FF2B5EF4-FFF2-40B4-BE49-F238E27FC236}">
                <a16:creationId xmlns:a16="http://schemas.microsoft.com/office/drawing/2014/main" id="{DDBE9D4D-6042-BEDD-D73C-32D67CB24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78" y="1437221"/>
            <a:ext cx="3099216" cy="2066144"/>
          </a:xfrm>
          <a:prstGeom prst="rect">
            <a:avLst/>
          </a:prstGeom>
        </p:spPr>
      </p:pic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B097CEB1-05EE-A4D4-3F80-392B48E523E6}"/>
              </a:ext>
            </a:extLst>
          </p:cNvPr>
          <p:cNvSpPr txBox="1"/>
          <p:nvPr/>
        </p:nvSpPr>
        <p:spPr>
          <a:xfrm>
            <a:off x="4330741" y="3510733"/>
            <a:ext cx="54373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" sz="2400" u="sng" dirty="0"/>
              <a:t>H</a:t>
            </a:r>
            <a:r>
              <a:rPr lang="en-US" sz="2400" u="sng" dirty="0"/>
              <a:t>R</a:t>
            </a:r>
            <a:endParaRPr lang="he-IL" sz="2400" u="sng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B8BD006-3276-47E1-AB2E-ACB9241D3EE0}"/>
              </a:ext>
            </a:extLst>
          </p:cNvPr>
          <p:cNvSpPr txBox="1"/>
          <p:nvPr/>
        </p:nvSpPr>
        <p:spPr>
          <a:xfrm>
            <a:off x="2824629" y="4046165"/>
            <a:ext cx="3299396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1" eaLnBrk="1" latinLnBrk="0" hangingPunct="1"/>
            <a:r>
              <a:rPr lang="he-IL" sz="2000" dirty="0"/>
              <a:t>ראש צוות בדיקות בעל ניסיון של לפחות 4 שנים בתחום.</a:t>
            </a:r>
          </a:p>
          <a:p>
            <a:pPr marL="0" algn="ctr" defTabSz="914400" rtl="1" eaLnBrk="1" latinLnBrk="0" hangingPunct="1"/>
            <a:r>
              <a:rPr lang="he-IL" sz="2000" dirty="0"/>
              <a:t>שלושה בודקים עם ניסיון של שנה בתחום הבדיקות, יכולת עבודה בצוות, חשיבה יצירתית, נכונות לעבודה רק מהמשרדי החברה וטופס העידר עבירות מין מהמשטרה.</a:t>
            </a:r>
          </a:p>
        </p:txBody>
      </p:sp>
      <p:pic>
        <p:nvPicPr>
          <p:cNvPr id="27" name="תמונה 26" descr="המבורגר וצ'יפס בקופסת אוכל חד-ניתנת לבחירה">
            <a:extLst>
              <a:ext uri="{FF2B5EF4-FFF2-40B4-BE49-F238E27FC236}">
                <a16:creationId xmlns:a16="http://schemas.microsoft.com/office/drawing/2014/main" id="{9FC2907F-A617-B216-1A95-AE08C5DE3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1421533"/>
            <a:ext cx="3123511" cy="2081832"/>
          </a:xfrm>
          <a:prstGeom prst="rect">
            <a:avLst/>
          </a:prstGeom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7E90E05F-127F-1EB7-8D80-F9BBAADA7B98}"/>
              </a:ext>
            </a:extLst>
          </p:cNvPr>
          <p:cNvSpPr txBox="1"/>
          <p:nvPr/>
        </p:nvSpPr>
        <p:spPr>
          <a:xfrm>
            <a:off x="789888" y="3597209"/>
            <a:ext cx="102900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400" u="sng" dirty="0"/>
              <a:t>Others</a:t>
            </a:r>
            <a:endParaRPr lang="he-IL" sz="2400" u="sng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5BC6DDC-521C-C80F-0949-2C54AAF4DF96}"/>
              </a:ext>
            </a:extLst>
          </p:cNvPr>
          <p:cNvSpPr txBox="1"/>
          <p:nvPr/>
        </p:nvSpPr>
        <p:spPr>
          <a:xfrm>
            <a:off x="538945" y="4076942"/>
            <a:ext cx="163629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0" eaLnBrk="1" latinLnBrk="0" hangingPunct="1"/>
            <a:r>
              <a:rPr lang="he-IL" dirty="0"/>
              <a:t>הטבת ״תן ביס״ בשווי של 50 ש״ח ליום.</a:t>
            </a:r>
          </a:p>
        </p:txBody>
      </p:sp>
    </p:spTree>
    <p:extLst>
      <p:ext uri="{BB962C8B-B14F-4D97-AF65-F5344CB8AC3E}">
        <p14:creationId xmlns:p14="http://schemas.microsoft.com/office/powerpoint/2010/main" val="16786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lef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308865-1FBE-43D8-8143-1C1C7F2E87C5}">
  <we:reference id="wa104178141" version="3.10.0.52" store="he-IL" storeType="OMEX"/>
  <we:alternateReferences>
    <we:reference id="WA104178141" version="3.10.0.52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3702</TotalTime>
  <Words>498</Words>
  <Application>Microsoft Macintosh PowerPoint</Application>
  <PresentationFormat>מסך רחב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Gisha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הדר כהן</dc:creator>
  <cp:lastModifiedBy>אלון הירש</cp:lastModifiedBy>
  <cp:revision>184</cp:revision>
  <dcterms:created xsi:type="dcterms:W3CDTF">2018-05-10T15:37:18Z</dcterms:created>
  <dcterms:modified xsi:type="dcterms:W3CDTF">2022-05-14T10:26:59Z</dcterms:modified>
</cp:coreProperties>
</file>